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71" r:id="rId11"/>
    <p:sldId id="265" r:id="rId12"/>
    <p:sldId id="278" r:id="rId13"/>
    <p:sldId id="266" r:id="rId14"/>
    <p:sldId id="268" r:id="rId15"/>
    <p:sldId id="269" r:id="rId16"/>
    <p:sldId id="273" r:id="rId17"/>
    <p:sldId id="270" r:id="rId18"/>
    <p:sldId id="276" r:id="rId19"/>
    <p:sldId id="274" r:id="rId20"/>
    <p:sldId id="277" r:id="rId21"/>
    <p:sldId id="272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615DA-20FF-4BAC-BB64-0E652AB779CB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8734-D23A-47E0-8103-790241FEF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8734-D23A-47E0-8103-790241FEF7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3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8734-D23A-47E0-8103-790241FEF7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0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D4D1-F8A2-4B80-868C-0CF5F468A922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C932-5BBC-4CAC-8E1C-089154CCFA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Juvenile_Frog_with_tail_top_view_(1)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ru.wikipedia.org/wiki/%D0%9F%D0%B0%D1%80%D0%B0%D0%BA%D1%80%D0%B8%D0%BD%D0%B8%D1%8F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png"/>
          <p:cNvPicPr>
            <a:picLocks noChangeAspect="1"/>
          </p:cNvPicPr>
          <p:nvPr/>
        </p:nvPicPr>
        <p:blipFill>
          <a:blip r:embed="rId2" cstate="print"/>
          <a:srcRect l="1963" r="230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14959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Клеточная гибель. Некроз и </a:t>
            </a:r>
            <a:r>
              <a:rPr lang="ru-RU" sz="6600" dirty="0" err="1" smtClean="0"/>
              <a:t>апоптоз</a:t>
            </a:r>
            <a:r>
              <a:rPr lang="ru-RU" sz="6600" dirty="0" smtClean="0"/>
              <a:t> клеток.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7624" y="426868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д.б.н., профессор кафедры </a:t>
            </a:r>
            <a:r>
              <a:rPr lang="ru-RU" sz="2400" dirty="0" err="1" smtClean="0">
                <a:solidFill>
                  <a:schemeClr val="accent2"/>
                </a:solidFill>
              </a:rPr>
              <a:t>биоразнообразия</a:t>
            </a:r>
            <a:r>
              <a:rPr lang="ru-RU" sz="2400" dirty="0" smtClean="0">
                <a:solidFill>
                  <a:schemeClr val="accent2"/>
                </a:solidFill>
              </a:rPr>
              <a:t> и биоресурсов </a:t>
            </a:r>
            <a:r>
              <a:rPr lang="ru-RU" sz="2400" dirty="0" err="1" smtClean="0">
                <a:solidFill>
                  <a:schemeClr val="accent2"/>
                </a:solidFill>
              </a:rPr>
              <a:t>Шалахметова</a:t>
            </a:r>
            <a:r>
              <a:rPr lang="ru-RU" sz="2400" dirty="0" smtClean="0">
                <a:solidFill>
                  <a:schemeClr val="accent2"/>
                </a:solidFill>
              </a:rPr>
              <a:t> Т.М.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Морфология </a:t>
            </a:r>
            <a:r>
              <a:rPr lang="ru-RU" dirty="0" err="1" smtClean="0"/>
              <a:t>апоптоза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Процесс </a:t>
            </a:r>
            <a:r>
              <a:rPr lang="ru-RU" sz="2000" dirty="0" err="1" smtClean="0"/>
              <a:t>апоптоза</a:t>
            </a:r>
            <a:r>
              <a:rPr lang="ru-RU" sz="2000" dirty="0" smtClean="0"/>
              <a:t> начинается со сжатия клеточного содержимого, конденсации хроматина по периферии ядра, затем его фрагментации, образования пузырей на поверхности клетки (</a:t>
            </a:r>
            <a:r>
              <a:rPr lang="ru-RU" sz="2000" dirty="0" err="1" smtClean="0">
                <a:solidFill>
                  <a:srgbClr val="FF0000"/>
                </a:solidFill>
              </a:rPr>
              <a:t>блеббинг</a:t>
            </a:r>
            <a:r>
              <a:rPr lang="ru-RU" sz="2000" dirty="0" smtClean="0"/>
              <a:t>), ее фрагментации на отдельные части (тельца), отграниченные плазматической мембраной – </a:t>
            </a:r>
            <a:r>
              <a:rPr lang="ru-RU" sz="2000" b="1" dirty="0" err="1" smtClean="0">
                <a:solidFill>
                  <a:srgbClr val="FF0000"/>
                </a:solidFill>
              </a:rPr>
              <a:t>апоптотические</a:t>
            </a:r>
            <a:r>
              <a:rPr lang="ru-RU" sz="2000" b="1" dirty="0" smtClean="0">
                <a:solidFill>
                  <a:srgbClr val="FF0000"/>
                </a:solidFill>
              </a:rPr>
              <a:t> тельца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err="1" smtClean="0"/>
              <a:t>Апоптотические</a:t>
            </a:r>
            <a:r>
              <a:rPr lang="ru-RU" sz="2000" dirty="0" smtClean="0"/>
              <a:t> тельца </a:t>
            </a:r>
            <a:r>
              <a:rPr lang="ru-RU" sz="2000" dirty="0" err="1" smtClean="0"/>
              <a:t>фагоцитируются</a:t>
            </a:r>
            <a:r>
              <a:rPr lang="ru-RU" sz="2000" dirty="0" smtClean="0"/>
              <a:t> макрофагами или нормальными соседними клетками. </a:t>
            </a:r>
          </a:p>
          <a:p>
            <a:r>
              <a:rPr lang="ru-RU" sz="2000" dirty="0" smtClean="0"/>
              <a:t>Воспалительная реакция не развивается.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Фагоцитоз </a:t>
            </a:r>
            <a:r>
              <a:rPr lang="ru-RU" sz="2000" dirty="0" err="1" smtClean="0"/>
              <a:t>апоптических</a:t>
            </a:r>
            <a:r>
              <a:rPr lang="ru-RU" sz="2000" smtClean="0"/>
              <a:t> телец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4357674" cy="1976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Морфологические отличия </a:t>
            </a:r>
            <a:r>
              <a:rPr lang="ru-RU" sz="3600" dirty="0" err="1" smtClean="0"/>
              <a:t>апоптоза</a:t>
            </a:r>
            <a:r>
              <a:rPr lang="ru-RU" sz="3600" dirty="0" smtClean="0"/>
              <a:t> и некроза</a:t>
            </a:r>
            <a:endParaRPr lang="ru-RU" sz="3600" dirty="0"/>
          </a:p>
        </p:txBody>
      </p:sp>
      <p:pic>
        <p:nvPicPr>
          <p:cNvPr id="20482" name="Picture 2" descr="C:\Users\user\Desktop\Апоптоз\03.png"/>
          <p:cNvPicPr>
            <a:picLocks noChangeAspect="1" noChangeArrowheads="1"/>
          </p:cNvPicPr>
          <p:nvPr/>
        </p:nvPicPr>
        <p:blipFill>
          <a:blip r:embed="rId2" cstate="print"/>
          <a:srcRect l="23435" r="7386"/>
          <a:stretch>
            <a:fillRect/>
          </a:stretch>
        </p:blipFill>
        <p:spPr bwMode="auto">
          <a:xfrm>
            <a:off x="1187624" y="1412776"/>
            <a:ext cx="663869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7793"/>
            <a:ext cx="4593260" cy="5289451"/>
          </a:xfrm>
        </p:spPr>
      </p:pic>
    </p:spTree>
    <p:extLst>
      <p:ext uri="{BB962C8B-B14F-4D97-AF65-F5344CB8AC3E}">
        <p14:creationId xmlns:p14="http://schemas.microsoft.com/office/powerpoint/2010/main" val="135863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Роль </a:t>
            </a:r>
            <a:r>
              <a:rPr lang="ru-RU" sz="3600" dirty="0" err="1" smtClean="0"/>
              <a:t>апоптоза</a:t>
            </a:r>
            <a:r>
              <a:rPr lang="ru-RU" sz="3600" dirty="0" smtClean="0"/>
              <a:t> в многоклеточном организме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Одной из главных функций </a:t>
            </a:r>
            <a:r>
              <a:rPr lang="ru-RU" dirty="0" err="1" smtClean="0"/>
              <a:t>апоптоза</a:t>
            </a:r>
            <a:r>
              <a:rPr lang="ru-RU" dirty="0" smtClean="0"/>
              <a:t> в многоклеточном организме является поддержание клеточного гомеостаза, то есть постоянства клеточной популяции. </a:t>
            </a:r>
          </a:p>
          <a:p>
            <a:r>
              <a:rPr lang="ru-RU" dirty="0" smtClean="0"/>
              <a:t>При этом обеспечивается правильное соотношение численности клеток различных типов, селекция разновидностей клеток внутри популяции, удаление генетически дефектных клеток. </a:t>
            </a:r>
          </a:p>
          <a:p>
            <a:r>
              <a:rPr lang="ru-RU" dirty="0" smtClean="0"/>
              <a:t>Во взрослом организме </a:t>
            </a:r>
            <a:r>
              <a:rPr lang="ru-RU" dirty="0" err="1" smtClean="0"/>
              <a:t>апоптоз</a:t>
            </a:r>
            <a:r>
              <a:rPr lang="ru-RU" dirty="0" smtClean="0"/>
              <a:t>, уравновешивая митотическое деление, обеспечивает обновление тканей путём поддержания сбалансированной численности клеток. </a:t>
            </a:r>
          </a:p>
          <a:p>
            <a:r>
              <a:rPr lang="ru-RU" dirty="0" smtClean="0"/>
              <a:t>В случаях нарушения этого процесса происходят изменения в анатомическом, физиологическом строении организма.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upload.wikimedia.org/wikipedia/commons/thumb/c/c8/Juvenile_Frog_with_tail_top_view_%281%29.JPG/220px-Juvenile_Frog_with_tail_top_view_%281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5055" b="6657"/>
          <a:stretch>
            <a:fillRect/>
          </a:stretch>
        </p:blipFill>
        <p:spPr bwMode="auto">
          <a:xfrm>
            <a:off x="827584" y="4221088"/>
            <a:ext cx="4176464" cy="2407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507288" cy="56207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Апоптоз</a:t>
            </a:r>
            <a:r>
              <a:rPr lang="ru-RU" sz="3600" dirty="0" smtClean="0"/>
              <a:t> и </a:t>
            </a:r>
            <a:r>
              <a:rPr lang="ru-RU" sz="3600" dirty="0"/>
              <a:t>п</a:t>
            </a:r>
            <a:r>
              <a:rPr lang="ru-RU" sz="3600" dirty="0" smtClean="0"/>
              <a:t>роцессы метаморфоза у амфибий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8926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Редукция хвоста у головастика при превращении в лягушку</a:t>
            </a:r>
            <a:endParaRPr lang="ru-RU" dirty="0"/>
          </a:p>
        </p:txBody>
      </p:sp>
      <p:pic>
        <p:nvPicPr>
          <p:cNvPr id="21506" name="Picture 2" descr="https://upload.wikimedia.org/wikipedia/commons/thumb/9/9a/Haswell%27s_Frog_-_Paracrinia_haswelli_tadpole.jpg/1280px-Haswell%27s_Frog_-_Paracrinia_haswelli_tadp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359405" cy="201622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29050" y="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Головастик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Паракриния"/>
              </a:rPr>
              <a:t>Паракринии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Лягушонок с остатками хвоста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700" b="0" i="0" u="none" strike="noStrike" cap="none" normalizeH="0" baseline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3317" y="5589240"/>
            <a:ext cx="413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Лягушонок с остатками хвоста</a:t>
            </a:r>
          </a:p>
        </p:txBody>
      </p:sp>
      <p:pic>
        <p:nvPicPr>
          <p:cNvPr id="21510" name="Picture 6" descr="http://kaspyinfo.ru/wp-content/uploads/2015/06/ljagushka.png"/>
          <p:cNvPicPr>
            <a:picLocks noChangeAspect="1" noChangeArrowheads="1"/>
          </p:cNvPicPr>
          <p:nvPr/>
        </p:nvPicPr>
        <p:blipFill>
          <a:blip r:embed="rId6" cstate="print"/>
          <a:srcRect l="2857" b="1832"/>
          <a:stretch>
            <a:fillRect/>
          </a:stretch>
        </p:blipFill>
        <p:spPr bwMode="auto">
          <a:xfrm>
            <a:off x="5868144" y="2564904"/>
            <a:ext cx="281097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Патологии, обусловленные </a:t>
            </a:r>
            <a:r>
              <a:rPr lang="ru-RU" sz="3600" dirty="0"/>
              <a:t>нарушениями </a:t>
            </a:r>
            <a:r>
              <a:rPr lang="ru-RU" sz="3600" dirty="0" err="1" smtClean="0"/>
              <a:t>апоптоза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45832"/>
            <a:ext cx="3096344" cy="1395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 smtClean="0"/>
              <a:t>	Рудиментарные скопления клеток</a:t>
            </a:r>
            <a:r>
              <a:rPr lang="ru-RU" sz="1700" b="1" dirty="0"/>
              <a:t>, которые </a:t>
            </a:r>
            <a:r>
              <a:rPr lang="ru-RU" sz="1700" b="1" dirty="0" smtClean="0"/>
              <a:t>погибают путём </a:t>
            </a:r>
            <a:r>
              <a:rPr lang="ru-RU" sz="1700" b="1" dirty="0" err="1"/>
              <a:t>апоптоза</a:t>
            </a:r>
            <a:r>
              <a:rPr lang="ru-RU" sz="1700" b="1" dirty="0"/>
              <a:t> в </a:t>
            </a:r>
            <a:r>
              <a:rPr lang="ru-RU" sz="1700" b="1" dirty="0" smtClean="0"/>
              <a:t>процессе формирования </a:t>
            </a:r>
            <a:r>
              <a:rPr lang="ru-RU" sz="1700" b="1" dirty="0"/>
              <a:t>конечности</a:t>
            </a:r>
          </a:p>
        </p:txBody>
      </p:sp>
      <p:pic>
        <p:nvPicPr>
          <p:cNvPr id="25602" name="Picture 2" descr="https://upload.wikimedia.org/wikipedia/commons/thumb/5/54/Embryonic_foot_of_mouse.jpg/800px-Embryonic_foot_of_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22" y="1556792"/>
            <a:ext cx="2533726" cy="3816424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commons/thumb/8/8d/Celldeath.jpg/800px-Cellde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1"/>
            <a:ext cx="4752528" cy="3475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Нога человека со сросшимися указательным и средним пальцами иллюстрирует результат незавершившегося или нарушенного </a:t>
            </a:r>
            <a:r>
              <a:rPr lang="ru-RU" b="1" dirty="0" err="1"/>
              <a:t>апоптоза</a:t>
            </a:r>
            <a:r>
              <a:rPr lang="ru-RU" b="1" dirty="0"/>
              <a:t> на стадии эмбриогенеза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941168"/>
            <a:ext cx="8363272" cy="168905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/>
              <a:t>Поперечный срез семенных канальцев.  </a:t>
            </a:r>
            <a:r>
              <a:rPr lang="ru-RU" dirty="0" smtClean="0"/>
              <a:t>Канальцы содержат </a:t>
            </a:r>
            <a:r>
              <a:rPr lang="ru-RU" dirty="0" err="1" smtClean="0"/>
              <a:t>сперматогенный</a:t>
            </a:r>
            <a:r>
              <a:rPr lang="ru-RU" dirty="0" smtClean="0"/>
              <a:t> эпителий, включающий различные поколения зародышевых клеток, находящихся на разных стадиях сперматогенеза. </a:t>
            </a:r>
            <a:r>
              <a:rPr lang="ru-RU" u="sng" dirty="0" smtClean="0"/>
              <a:t>Дегенерирующие зародышевые клетки погибают путем </a:t>
            </a:r>
            <a:r>
              <a:rPr lang="ru-RU" u="sng" dirty="0" err="1" smtClean="0"/>
              <a:t>апоптоза</a:t>
            </a:r>
            <a:r>
              <a:rPr lang="ru-RU" u="sng" dirty="0" smtClean="0"/>
              <a:t>, который можно обнаружить с помощью </a:t>
            </a:r>
            <a:r>
              <a:rPr lang="ru-RU" u="sng" dirty="0" err="1" smtClean="0"/>
              <a:t>иммуноцитохимических</a:t>
            </a:r>
            <a:r>
              <a:rPr lang="ru-RU" u="sng" dirty="0" smtClean="0"/>
              <a:t> маркеров </a:t>
            </a:r>
            <a:r>
              <a:rPr lang="ru-RU" dirty="0" smtClean="0"/>
              <a:t>в виде оранжевых или коричневых  участков. Погибшие клетки поглощаются клетками </a:t>
            </a:r>
            <a:r>
              <a:rPr lang="ru-RU" dirty="0" err="1" smtClean="0"/>
              <a:t>Сертоли</a:t>
            </a:r>
            <a:r>
              <a:rPr lang="en-US" dirty="0" smtClean="0"/>
              <a:t>. </a:t>
            </a:r>
            <a:r>
              <a:rPr lang="ru-RU" dirty="0" smtClean="0"/>
              <a:t>Увеличение </a:t>
            </a:r>
            <a:r>
              <a:rPr lang="en-US" dirty="0" smtClean="0"/>
              <a:t>x300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Testis sperm production, light microgra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4726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Механизмы генетической программы клеточной смерти - </a:t>
            </a:r>
            <a:r>
              <a:rPr lang="ru-RU" sz="3200" b="1" dirty="0" err="1" smtClean="0"/>
              <a:t>апоптоза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Апоптоз</a:t>
            </a:r>
            <a:r>
              <a:rPr lang="ru-RU" dirty="0" smtClean="0"/>
              <a:t> – результат реализации генетически запрограммированной клеточной гибели.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Впервые механизмы </a:t>
            </a:r>
            <a:r>
              <a:rPr lang="ru-RU" dirty="0" err="1" smtClean="0"/>
              <a:t>апоптоза</a:t>
            </a:r>
            <a:r>
              <a:rPr lang="ru-RU" dirty="0" smtClean="0"/>
              <a:t> были изучены при развитии нематоды (</a:t>
            </a:r>
            <a:r>
              <a:rPr lang="en-US" b="1" i="1" dirty="0" err="1" smtClean="0">
                <a:solidFill>
                  <a:srgbClr val="FF0000"/>
                </a:solidFill>
              </a:rPr>
              <a:t>Caenorhabditis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elegans</a:t>
            </a:r>
            <a:r>
              <a:rPr lang="ru-RU" i="1" dirty="0" smtClean="0"/>
              <a:t>)</a:t>
            </a:r>
            <a:r>
              <a:rPr lang="ru-RU" dirty="0" smtClean="0"/>
              <a:t>, у которой выявлены два гена </a:t>
            </a:r>
            <a:r>
              <a:rPr lang="ru-RU" b="1" i="1" dirty="0" smtClean="0">
                <a:solidFill>
                  <a:srgbClr val="FF0000"/>
                </a:solidFill>
              </a:rPr>
              <a:t>с</a:t>
            </a:r>
            <a:r>
              <a:rPr lang="en-US" b="1" i="1" dirty="0" err="1" smtClean="0">
                <a:solidFill>
                  <a:srgbClr val="FF0000"/>
                </a:solidFill>
              </a:rPr>
              <a:t>ed</a:t>
            </a:r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  <a:r>
              <a:rPr lang="kk-KZ" dirty="0" smtClean="0"/>
              <a:t>и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en-US" b="1" i="1" dirty="0" err="1" smtClean="0">
                <a:solidFill>
                  <a:srgbClr val="FF0000"/>
                </a:solidFill>
              </a:rPr>
              <a:t>ed</a:t>
            </a:r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продукты которых вызывают </a:t>
            </a:r>
            <a:r>
              <a:rPr lang="ru-RU" b="1" dirty="0" err="1" smtClean="0"/>
              <a:t>апоптоз</a:t>
            </a:r>
            <a:r>
              <a:rPr lang="ru-RU" b="1" dirty="0" smtClean="0"/>
              <a:t> 131 клетки из 1090 (</a:t>
            </a:r>
            <a:r>
              <a:rPr lang="ru-RU" dirty="0" smtClean="0"/>
              <a:t>в организме остаются </a:t>
            </a:r>
            <a:r>
              <a:rPr lang="ru-RU" b="1" dirty="0" smtClean="0"/>
              <a:t>959 клеток)</a:t>
            </a:r>
            <a:r>
              <a:rPr lang="ru-RU" dirty="0" smtClean="0"/>
              <a:t>. Если эти гены отсутствуют или изменены, </a:t>
            </a:r>
            <a:r>
              <a:rPr lang="ru-RU" dirty="0" err="1" smtClean="0"/>
              <a:t>апоптоз</a:t>
            </a:r>
            <a:r>
              <a:rPr lang="ru-RU" dirty="0" smtClean="0"/>
              <a:t> не наступает, что приводит к неправильному </a:t>
            </a:r>
            <a:r>
              <a:rPr lang="ru-RU" smtClean="0"/>
              <a:t>развитию организма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Был также найден </a:t>
            </a:r>
            <a:r>
              <a:rPr lang="ru-RU" b="1" dirty="0" err="1" smtClean="0"/>
              <a:t>супрессор</a:t>
            </a:r>
            <a:r>
              <a:rPr lang="ru-RU" b="1" dirty="0" smtClean="0"/>
              <a:t> </a:t>
            </a:r>
            <a:r>
              <a:rPr lang="ru-RU" b="1" dirty="0" err="1" smtClean="0"/>
              <a:t>апоптоза</a:t>
            </a:r>
            <a:r>
              <a:rPr lang="ru-RU" b="1" dirty="0" smtClean="0"/>
              <a:t> – ген </a:t>
            </a:r>
            <a:r>
              <a:rPr lang="ru-RU" b="1" i="1" dirty="0" smtClean="0">
                <a:solidFill>
                  <a:srgbClr val="C00000"/>
                </a:solidFill>
              </a:rPr>
              <a:t>с</a:t>
            </a:r>
            <a:r>
              <a:rPr lang="en-US" b="1" i="1" dirty="0" err="1" smtClean="0">
                <a:solidFill>
                  <a:srgbClr val="C00000"/>
                </a:solidFill>
              </a:rPr>
              <a:t>ed</a:t>
            </a:r>
            <a:r>
              <a:rPr lang="ru-RU" b="1" i="1" dirty="0" smtClean="0">
                <a:solidFill>
                  <a:srgbClr val="C00000"/>
                </a:solidFill>
              </a:rPr>
              <a:t>-9, </a:t>
            </a:r>
            <a:r>
              <a:rPr lang="ru-RU" dirty="0" smtClean="0"/>
              <a:t>при его мутации все 1090 клеток погибают. У нематоды </a:t>
            </a:r>
            <a:r>
              <a:rPr lang="ru-RU" b="1" i="1" dirty="0">
                <a:solidFill>
                  <a:srgbClr val="C00000"/>
                </a:solidFill>
              </a:rPr>
              <a:t>с</a:t>
            </a:r>
            <a:r>
              <a:rPr lang="en-US" b="1" i="1" dirty="0" err="1">
                <a:solidFill>
                  <a:srgbClr val="C00000"/>
                </a:solidFill>
              </a:rPr>
              <a:t>ed</a:t>
            </a:r>
            <a:r>
              <a:rPr lang="ru-RU" b="1" i="1" dirty="0" smtClean="0">
                <a:solidFill>
                  <a:srgbClr val="C00000"/>
                </a:solidFill>
              </a:rPr>
              <a:t>-9 </a:t>
            </a:r>
            <a:r>
              <a:rPr lang="ru-RU" dirty="0" smtClean="0"/>
              <a:t>является </a:t>
            </a:r>
            <a:r>
              <a:rPr lang="ru-RU" dirty="0" smtClean="0">
                <a:solidFill>
                  <a:srgbClr val="FF0000"/>
                </a:solidFill>
              </a:rPr>
              <a:t>регулятором, </a:t>
            </a:r>
            <a:r>
              <a:rPr lang="ru-RU" dirty="0" smtClean="0"/>
              <a:t>он блокирует  </a:t>
            </a:r>
            <a:r>
              <a:rPr lang="ru-RU" dirty="0" smtClean="0">
                <a:solidFill>
                  <a:srgbClr val="FF0000"/>
                </a:solidFill>
              </a:rPr>
              <a:t>адаптерный белок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en-US" b="1" i="1" dirty="0" err="1">
                <a:solidFill>
                  <a:srgbClr val="FF0000"/>
                </a:solidFill>
              </a:rPr>
              <a:t>ed</a:t>
            </a:r>
            <a:r>
              <a:rPr lang="ru-RU" b="1" i="1" dirty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4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который в свою очередь блокирует </a:t>
            </a:r>
            <a:r>
              <a:rPr lang="ru-RU" dirty="0" err="1" smtClean="0">
                <a:solidFill>
                  <a:srgbClr val="C00000"/>
                </a:solidFill>
              </a:rPr>
              <a:t>эффекторный</a:t>
            </a:r>
            <a:r>
              <a:rPr lang="ru-RU" dirty="0" smtClean="0">
                <a:solidFill>
                  <a:srgbClr val="C00000"/>
                </a:solidFill>
              </a:rPr>
              <a:t> белок</a:t>
            </a:r>
            <a:r>
              <a:rPr lang="ru-RU" dirty="0" smtClean="0"/>
              <a:t> </a:t>
            </a:r>
            <a:r>
              <a:rPr lang="ru-RU" b="1" i="1" dirty="0">
                <a:solidFill>
                  <a:srgbClr val="FF0000"/>
                </a:solidFill>
              </a:rPr>
              <a:t>с</a:t>
            </a:r>
            <a:r>
              <a:rPr lang="en-US" b="1" i="1" dirty="0" err="1">
                <a:solidFill>
                  <a:srgbClr val="FF0000"/>
                </a:solidFill>
              </a:rPr>
              <a:t>ed</a:t>
            </a:r>
            <a:r>
              <a:rPr lang="ru-RU" b="1" i="1" dirty="0">
                <a:solidFill>
                  <a:srgbClr val="FF0000"/>
                </a:solidFill>
              </a:rPr>
              <a:t>-</a:t>
            </a:r>
            <a:r>
              <a:rPr lang="en-US" b="1" i="1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ru-RU" dirty="0" smtClean="0"/>
              <a:t>– протеазу, которая действует на белки </a:t>
            </a:r>
            <a:r>
              <a:rPr lang="ru-RU" dirty="0" err="1" smtClean="0"/>
              <a:t>цитоскелета</a:t>
            </a:r>
            <a:r>
              <a:rPr lang="ru-RU" dirty="0" smtClean="0"/>
              <a:t> и ядра.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u="sng" dirty="0" smtClean="0"/>
              <a:t>У позвоночных система </a:t>
            </a:r>
            <a:r>
              <a:rPr lang="ru-RU" u="sng" dirty="0" err="1" smtClean="0"/>
              <a:t>апоптоза</a:t>
            </a:r>
            <a:r>
              <a:rPr lang="ru-RU" u="sng" dirty="0" smtClean="0"/>
              <a:t> более сложна</a:t>
            </a:r>
            <a:r>
              <a:rPr lang="ru-RU" dirty="0" smtClean="0"/>
              <a:t>. Здесь регулятором является белок </a:t>
            </a:r>
            <a:r>
              <a:rPr lang="en-US" b="1" dirty="0" smtClean="0"/>
              <a:t>Bcl-2</a:t>
            </a:r>
            <a:r>
              <a:rPr lang="ru-RU" dirty="0" smtClean="0"/>
              <a:t>, который ингибирует </a:t>
            </a:r>
            <a:r>
              <a:rPr lang="ru-RU" b="1" dirty="0" err="1" smtClean="0"/>
              <a:t>адапторный</a:t>
            </a:r>
            <a:r>
              <a:rPr lang="ru-RU" b="1" dirty="0" smtClean="0"/>
              <a:t> белок </a:t>
            </a:r>
            <a:r>
              <a:rPr lang="en-US" b="1" dirty="0" smtClean="0"/>
              <a:t>Apaf-1</a:t>
            </a:r>
            <a:r>
              <a:rPr lang="ru-RU" dirty="0" smtClean="0"/>
              <a:t>, </a:t>
            </a:r>
            <a:r>
              <a:rPr lang="ru-RU" u="sng" dirty="0" smtClean="0"/>
              <a:t>стимулирующий каскад активации </a:t>
            </a:r>
            <a:r>
              <a:rPr lang="ru-RU" u="sng" dirty="0" err="1" smtClean="0"/>
              <a:t>каспаз</a:t>
            </a:r>
            <a:r>
              <a:rPr lang="ru-RU" dirty="0" smtClean="0"/>
              <a:t>. </a:t>
            </a:r>
            <a:r>
              <a:rPr lang="ru-RU" b="1" dirty="0" err="1" smtClean="0"/>
              <a:t>Каспазы</a:t>
            </a:r>
            <a:r>
              <a:rPr lang="ru-RU" dirty="0" smtClean="0"/>
              <a:t> – это </a:t>
            </a:r>
            <a:r>
              <a:rPr lang="ru-RU" u="sng" dirty="0" err="1" smtClean="0"/>
              <a:t>цистеиновые</a:t>
            </a:r>
            <a:r>
              <a:rPr lang="ru-RU" u="sng" dirty="0" smtClean="0"/>
              <a:t> </a:t>
            </a:r>
            <a:r>
              <a:rPr lang="ru-RU" u="sng" dirty="0" err="1" smtClean="0"/>
              <a:t>протеиназы</a:t>
            </a:r>
            <a:r>
              <a:rPr lang="ru-RU" u="sng" dirty="0" smtClean="0"/>
              <a:t>, которые расщепляют белки по аспарагиновой кислоте.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Существуют </a:t>
            </a:r>
            <a:r>
              <a:rPr lang="ru-RU" b="1" dirty="0" smtClean="0"/>
              <a:t>инициирующие</a:t>
            </a:r>
            <a:r>
              <a:rPr lang="ru-RU" dirty="0" smtClean="0"/>
              <a:t> и </a:t>
            </a:r>
            <a:r>
              <a:rPr lang="ru-RU" b="1" dirty="0" err="1" smtClean="0"/>
              <a:t>эффекторные</a:t>
            </a:r>
            <a:r>
              <a:rPr lang="ru-RU" b="1" dirty="0" smtClean="0"/>
              <a:t> </a:t>
            </a:r>
            <a:r>
              <a:rPr lang="ru-RU" b="1" dirty="0" err="1" smtClean="0"/>
              <a:t>каспазы</a:t>
            </a:r>
            <a:r>
              <a:rPr lang="ru-RU" dirty="0" smtClean="0"/>
              <a:t>. </a:t>
            </a:r>
            <a:r>
              <a:rPr lang="ru-RU" u="sng" dirty="0" smtClean="0"/>
              <a:t>Инициирующие </a:t>
            </a:r>
            <a:r>
              <a:rPr lang="ru-RU" u="sng" dirty="0" err="1" smtClean="0"/>
              <a:t>каспазы</a:t>
            </a:r>
            <a:r>
              <a:rPr lang="ru-RU" u="sng" dirty="0" smtClean="0"/>
              <a:t> активируют латентные формы </a:t>
            </a:r>
            <a:r>
              <a:rPr lang="ru-RU" u="sng" dirty="0" err="1" smtClean="0"/>
              <a:t>эффекторных</a:t>
            </a:r>
            <a:r>
              <a:rPr lang="ru-RU" u="sng" dirty="0" smtClean="0"/>
              <a:t> </a:t>
            </a:r>
            <a:r>
              <a:rPr lang="ru-RU" u="sng" dirty="0" err="1" smtClean="0"/>
              <a:t>каспаз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98" y="548680"/>
            <a:ext cx="6338838" cy="6338838"/>
          </a:xfrm>
        </p:spPr>
      </p:pic>
    </p:spTree>
    <p:extLst>
      <p:ext uri="{BB962C8B-B14F-4D97-AF65-F5344CB8AC3E}">
        <p14:creationId xmlns:p14="http://schemas.microsoft.com/office/powerpoint/2010/main" val="61086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3528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Одна из моделей развития </a:t>
            </a:r>
            <a:r>
              <a:rPr lang="ru-RU" sz="2400" b="1" dirty="0" err="1" smtClean="0"/>
              <a:t>апоптоза</a:t>
            </a:r>
            <a:r>
              <a:rPr lang="ru-RU" sz="2400" b="1" dirty="0" smtClean="0"/>
              <a:t> при отсутствии трофического фактора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496855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 — плазматическая мембрана; </a:t>
            </a:r>
            <a:endParaRPr lang="ru-RU" dirty="0" smtClean="0"/>
          </a:p>
          <a:p>
            <a:r>
              <a:rPr lang="ru-RU" i="1" dirty="0" smtClean="0"/>
              <a:t>2 </a:t>
            </a:r>
            <a:r>
              <a:rPr lang="ru-RU" i="1" dirty="0"/>
              <a:t>—</a:t>
            </a:r>
            <a:r>
              <a:rPr lang="ru-RU" dirty="0"/>
              <a:t> внешняя мембрана митохондрии; </a:t>
            </a:r>
            <a:endParaRPr lang="ru-RU" dirty="0" smtClean="0"/>
          </a:p>
          <a:p>
            <a:r>
              <a:rPr lang="ru-RU" i="1" dirty="0" smtClean="0"/>
              <a:t>3 </a:t>
            </a:r>
            <a:r>
              <a:rPr lang="ru-RU" i="1" dirty="0"/>
              <a:t>—</a:t>
            </a:r>
            <a:r>
              <a:rPr lang="ru-RU" b="1" dirty="0"/>
              <a:t>трофический фактор</a:t>
            </a:r>
            <a:r>
              <a:rPr lang="ru-RU" dirty="0" smtClean="0"/>
              <a:t>;</a:t>
            </a:r>
          </a:p>
          <a:p>
            <a:r>
              <a:rPr lang="ru-RU" i="1" dirty="0" smtClean="0"/>
              <a:t>4 </a:t>
            </a:r>
            <a:r>
              <a:rPr lang="ru-RU" i="1" dirty="0"/>
              <a:t>— </a:t>
            </a:r>
            <a:r>
              <a:rPr lang="ru-RU" dirty="0"/>
              <a:t>рецептор трофического фактора; </a:t>
            </a:r>
            <a:endParaRPr lang="ru-RU" dirty="0" smtClean="0"/>
          </a:p>
          <a:p>
            <a:r>
              <a:rPr lang="ru-RU" i="1" dirty="0" smtClean="0"/>
              <a:t>5</a:t>
            </a:r>
            <a:r>
              <a:rPr lang="ru-RU" dirty="0"/>
              <a:t> — </a:t>
            </a:r>
            <a:r>
              <a:rPr lang="ru-RU" dirty="0" err="1"/>
              <a:t>дефосфорилирование</a:t>
            </a:r>
            <a:r>
              <a:rPr lang="ru-RU" dirty="0"/>
              <a:t> </a:t>
            </a:r>
            <a:r>
              <a:rPr lang="ru-RU" dirty="0" err="1"/>
              <a:t>проапоптозного</a:t>
            </a:r>
            <a:r>
              <a:rPr lang="ru-RU" dirty="0"/>
              <a:t> белка </a:t>
            </a:r>
            <a:r>
              <a:rPr lang="ru-RU" b="1" dirty="0" err="1"/>
              <a:t>Bad</a:t>
            </a:r>
            <a:r>
              <a:rPr lang="ru-RU" b="1" dirty="0"/>
              <a:t>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i="1" dirty="0" smtClean="0"/>
              <a:t>6</a:t>
            </a:r>
            <a:r>
              <a:rPr lang="ru-RU" dirty="0"/>
              <a:t> — белок </a:t>
            </a:r>
            <a:r>
              <a:rPr lang="ru-RU" b="1" dirty="0" err="1"/>
              <a:t>Bad</a:t>
            </a:r>
            <a:r>
              <a:rPr lang="ru-RU" dirty="0"/>
              <a:t> инактивирует </a:t>
            </a:r>
            <a:r>
              <a:rPr lang="ru-RU" dirty="0" err="1"/>
              <a:t>антиапоптозный</a:t>
            </a:r>
            <a:r>
              <a:rPr lang="ru-RU" dirty="0"/>
              <a:t> белок </a:t>
            </a:r>
            <a:r>
              <a:rPr lang="ru-RU" b="1" dirty="0"/>
              <a:t>Bcl-2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7</a:t>
            </a:r>
            <a:r>
              <a:rPr lang="ru-RU" dirty="0"/>
              <a:t> — выход </a:t>
            </a:r>
            <a:r>
              <a:rPr lang="ru-RU" dirty="0" err="1"/>
              <a:t>цитохрома</a:t>
            </a:r>
            <a:r>
              <a:rPr lang="ru-RU" dirty="0"/>
              <a:t> </a:t>
            </a:r>
            <a:r>
              <a:rPr lang="ru-RU" dirty="0" smtClean="0"/>
              <a:t>С</a:t>
            </a:r>
            <a:r>
              <a:rPr lang="ru-RU" i="1" dirty="0"/>
              <a:t> </a:t>
            </a:r>
            <a:r>
              <a:rPr lang="ru-RU" i="1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цитозоль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8</a:t>
            </a:r>
            <a:r>
              <a:rPr lang="ru-RU" i="1" dirty="0"/>
              <a:t> </a:t>
            </a:r>
            <a:r>
              <a:rPr lang="ru-RU" dirty="0"/>
              <a:t>— активация </a:t>
            </a:r>
            <a:r>
              <a:rPr lang="ru-RU" dirty="0" err="1"/>
              <a:t>апоптозного</a:t>
            </a:r>
            <a:r>
              <a:rPr lang="ru-RU" dirty="0"/>
              <a:t> белка </a:t>
            </a:r>
            <a:r>
              <a:rPr lang="ru-RU" b="1" dirty="0" err="1"/>
              <a:t>Вах</a:t>
            </a:r>
            <a:r>
              <a:rPr lang="ru-RU" b="1" dirty="0"/>
              <a:t>, </a:t>
            </a:r>
            <a:r>
              <a:rPr lang="ru-RU" dirty="0"/>
              <a:t>открывание ионных каналов; </a:t>
            </a:r>
            <a:endParaRPr lang="ru-RU" dirty="0" smtClean="0"/>
          </a:p>
          <a:p>
            <a:r>
              <a:rPr lang="ru-RU" i="1" dirty="0" smtClean="0"/>
              <a:t>9 </a:t>
            </a:r>
            <a:r>
              <a:rPr lang="ru-RU" i="1" dirty="0"/>
              <a:t>— </a:t>
            </a:r>
            <a:r>
              <a:rPr lang="ru-RU" dirty="0" err="1"/>
              <a:t>цитохром</a:t>
            </a:r>
            <a:r>
              <a:rPr lang="ru-RU" dirty="0"/>
              <a:t> </a:t>
            </a:r>
            <a:r>
              <a:rPr lang="ru-RU" dirty="0" smtClean="0"/>
              <a:t>С</a:t>
            </a:r>
            <a:r>
              <a:rPr lang="ru-RU" dirty="0"/>
              <a:t> активирует адаптерный белок </a:t>
            </a:r>
            <a:r>
              <a:rPr lang="ru-RU" b="1" dirty="0"/>
              <a:t>Apaf-1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10</a:t>
            </a:r>
            <a:r>
              <a:rPr lang="ru-RU" i="1" dirty="0"/>
              <a:t> </a:t>
            </a:r>
            <a:r>
              <a:rPr lang="ru-RU" dirty="0"/>
              <a:t>— активация </a:t>
            </a:r>
            <a:r>
              <a:rPr lang="ru-RU" b="1" dirty="0" err="1"/>
              <a:t>прокаспазы</a:t>
            </a:r>
            <a:r>
              <a:rPr lang="ru-RU" b="1" dirty="0"/>
              <a:t> 9; </a:t>
            </a:r>
            <a:endParaRPr lang="ru-RU" b="1" dirty="0" smtClean="0"/>
          </a:p>
          <a:p>
            <a:r>
              <a:rPr lang="ru-RU" i="1" dirty="0" smtClean="0"/>
              <a:t>11</a:t>
            </a:r>
            <a:r>
              <a:rPr lang="ru-RU" dirty="0"/>
              <a:t> — активация </a:t>
            </a:r>
            <a:r>
              <a:rPr lang="ru-RU" b="1" dirty="0" err="1"/>
              <a:t>каспазы</a:t>
            </a:r>
            <a:r>
              <a:rPr lang="ru-RU" b="1" dirty="0"/>
              <a:t> 9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12 </a:t>
            </a:r>
            <a:r>
              <a:rPr lang="ru-RU" i="1" dirty="0"/>
              <a:t>— </a:t>
            </a:r>
            <a:r>
              <a:rPr lang="ru-RU" dirty="0"/>
              <a:t>активация </a:t>
            </a:r>
            <a:r>
              <a:rPr lang="ru-RU" b="1" dirty="0" err="1"/>
              <a:t>каспазы</a:t>
            </a:r>
            <a:r>
              <a:rPr lang="ru-RU" b="1" dirty="0"/>
              <a:t> 3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i="1" dirty="0" smtClean="0"/>
              <a:t>13 </a:t>
            </a:r>
            <a:r>
              <a:rPr lang="ru-RU" i="1" dirty="0"/>
              <a:t>— </a:t>
            </a:r>
            <a:r>
              <a:rPr lang="ru-RU" b="1" dirty="0"/>
              <a:t>конденсация и деградация хроматина; </a:t>
            </a:r>
            <a:endParaRPr lang="ru-RU" b="1" dirty="0" smtClean="0"/>
          </a:p>
          <a:p>
            <a:r>
              <a:rPr lang="ru-RU" i="1" dirty="0" smtClean="0"/>
              <a:t>14 </a:t>
            </a:r>
            <a:r>
              <a:rPr lang="ru-RU" i="1" dirty="0"/>
              <a:t>—</a:t>
            </a:r>
            <a:r>
              <a:rPr lang="ru-RU" b="1" dirty="0"/>
              <a:t>деградация ядерной </a:t>
            </a:r>
            <a:r>
              <a:rPr lang="ru-RU" b="1" dirty="0" err="1"/>
              <a:t>ламины</a:t>
            </a:r>
            <a:r>
              <a:rPr lang="ru-RU" b="1" dirty="0"/>
              <a:t>; </a:t>
            </a:r>
            <a:endParaRPr lang="ru-RU" b="1" dirty="0" smtClean="0"/>
          </a:p>
          <a:p>
            <a:r>
              <a:rPr lang="ru-RU" i="1" dirty="0" smtClean="0"/>
              <a:t>15</a:t>
            </a:r>
            <a:r>
              <a:rPr lang="ru-RU" dirty="0"/>
              <a:t> —</a:t>
            </a:r>
            <a:r>
              <a:rPr lang="ru-RU" b="1" dirty="0"/>
              <a:t>деградация </a:t>
            </a:r>
            <a:r>
              <a:rPr lang="ru-RU" b="1" dirty="0" err="1"/>
              <a:t>цитоскелета</a:t>
            </a:r>
            <a:endParaRPr lang="ru-RU" b="1" dirty="0"/>
          </a:p>
        </p:txBody>
      </p:sp>
      <p:pic>
        <p:nvPicPr>
          <p:cNvPr id="4" name="Picture 2" descr="http://biology-of-cell.narod.ru/images27/image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752528" cy="436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 </a:t>
            </a:r>
            <a:r>
              <a:rPr lang="ru-RU" sz="2800" b="1" dirty="0" smtClean="0"/>
              <a:t>лекции</a:t>
            </a:r>
            <a:r>
              <a:rPr lang="ru-RU" sz="2800" dirty="0" smtClean="0"/>
              <a:t>- дать представление о видах клеточной смерти (некрозе, </a:t>
            </a:r>
            <a:r>
              <a:rPr lang="ru-RU" sz="2800" dirty="0" err="1" smtClean="0"/>
              <a:t>апоптозе</a:t>
            </a:r>
            <a:r>
              <a:rPr lang="ru-RU" sz="2800" dirty="0" smtClean="0"/>
              <a:t>, </a:t>
            </a:r>
            <a:r>
              <a:rPr lang="ru-RU" sz="2800" dirty="0" err="1" smtClean="0"/>
              <a:t>аутофагии</a:t>
            </a:r>
            <a:r>
              <a:rPr lang="ru-RU" sz="2800" dirty="0" smtClean="0"/>
              <a:t>), причинах, факторах и  механизмах гибели клетки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План лекции: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Насильственная клеточная смерть (некроз)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Программируемая клеточная смерть (</a:t>
            </a:r>
            <a:r>
              <a:rPr lang="ru-RU" dirty="0" err="1" smtClean="0"/>
              <a:t>апоптоз</a:t>
            </a:r>
            <a:r>
              <a:rPr lang="ru-RU" dirty="0" smtClean="0"/>
              <a:t>)</a:t>
            </a:r>
          </a:p>
          <a:p>
            <a:pPr marL="514350" indent="-514350">
              <a:buAutoNum type="arabicParenR"/>
            </a:pPr>
            <a:r>
              <a:rPr lang="ru-RU" dirty="0" smtClean="0"/>
              <a:t>Утилизация погибших органелл и клеток в норме и при патологии (</a:t>
            </a:r>
            <a:r>
              <a:rPr lang="ru-RU" dirty="0" err="1" smtClean="0"/>
              <a:t>аутофагия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4" y="692696"/>
            <a:ext cx="7580211" cy="4689452"/>
          </a:xfrm>
        </p:spPr>
      </p:pic>
    </p:spTree>
    <p:extLst>
      <p:ext uri="{BB962C8B-B14F-4D97-AF65-F5344CB8AC3E}">
        <p14:creationId xmlns:p14="http://schemas.microsoft.com/office/powerpoint/2010/main" val="301541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Alberts</a:t>
            </a:r>
            <a:r>
              <a:rPr lang="en-US" i="1" dirty="0"/>
              <a:t> B. at al.</a:t>
            </a:r>
            <a:r>
              <a:rPr lang="en-US" dirty="0"/>
              <a:t> Molecular biology of the cell. — 5th edition. — Garland science, 2008. — 1601 p. — ISBN </a:t>
            </a:r>
            <a:r>
              <a:rPr lang="en-US" dirty="0" smtClean="0"/>
              <a:t>978-0-8153-4105.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Ченцов </a:t>
            </a:r>
            <a:r>
              <a:rPr lang="ru-RU" dirty="0"/>
              <a:t>Ю.С. Введение в клеточную биологию. Учебник. </a:t>
            </a:r>
            <a:r>
              <a:rPr lang="ru-RU" dirty="0" err="1"/>
              <a:t>М.,ИКЦ</a:t>
            </a:r>
            <a:r>
              <a:rPr lang="ru-RU" dirty="0"/>
              <a:t> «</a:t>
            </a:r>
            <a:r>
              <a:rPr lang="ru-RU" dirty="0" err="1"/>
              <a:t>Академкнига</a:t>
            </a:r>
            <a:r>
              <a:rPr lang="ru-RU" dirty="0"/>
              <a:t>» , 2004. 494 с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Banfalvi</a:t>
            </a:r>
            <a:r>
              <a:rPr lang="en-US" dirty="0" smtClean="0"/>
              <a:t> G. Apoptotic chromatin changes. — Springer science + Business media B. V., 2009. — 412 p. — ISBN 978-1-4020-9560-3.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Анисимов В. Н. Молекулярные и физиологические механизмы старения. — 2-ое, переработанное и дополненное. — СПб.: Наука, 2008. — Т. 1. — 481 с. — </a:t>
            </a:r>
            <a:r>
              <a:rPr lang="ru-RU" dirty="0" err="1" smtClean="0"/>
              <a:t>ISBN</a:t>
            </a:r>
            <a:r>
              <a:rPr lang="ru-RU" dirty="0" smtClean="0"/>
              <a:t> 978-5-02-026356-7.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Lockshin</a:t>
            </a:r>
            <a:r>
              <a:rPr lang="en-US" dirty="0" smtClean="0"/>
              <a:t> R. A., </a:t>
            </a:r>
            <a:r>
              <a:rPr lang="en-US" dirty="0" err="1" smtClean="0"/>
              <a:t>Zakeri</a:t>
            </a:r>
            <a:r>
              <a:rPr lang="en-US" dirty="0" smtClean="0"/>
              <a:t> Z. (eds.). When cells die II: A comprehensive evaluation of apoptosis and programmed cell death. — John Wiley &amp; Sons, 2004. — 572 p. — ISBN 978-0-471-21947-7.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80320"/>
            <a:ext cx="8229600" cy="103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Некроз</a:t>
            </a:r>
            <a:r>
              <a:rPr lang="ru-RU" dirty="0" smtClean="0"/>
              <a:t> (от греч. </a:t>
            </a:r>
            <a:r>
              <a:rPr lang="ru-RU" dirty="0" err="1" smtClean="0"/>
              <a:t>νεκρός</a:t>
            </a:r>
            <a:r>
              <a:rPr lang="ru-RU" dirty="0" smtClean="0"/>
              <a:t> — мёртвый), или омертвение — это патологический процесс, выражающийся в местной гибели ткани в живом организме в результате</a:t>
            </a:r>
            <a:r>
              <a:rPr lang="en-US" dirty="0" smtClean="0"/>
              <a:t> </a:t>
            </a:r>
            <a:r>
              <a:rPr lang="ru-RU" dirty="0" smtClean="0"/>
              <a:t>какого-либо </a:t>
            </a:r>
            <a:r>
              <a:rPr lang="ru-RU" b="1" dirty="0" smtClean="0"/>
              <a:t>экзо-</a:t>
            </a:r>
            <a:r>
              <a:rPr lang="ru-RU" dirty="0" smtClean="0"/>
              <a:t> или </a:t>
            </a:r>
            <a:r>
              <a:rPr lang="ru-RU" b="1" dirty="0" smtClean="0"/>
              <a:t>эндогенного</a:t>
            </a:r>
            <a:r>
              <a:rPr lang="ru-RU" dirty="0" smtClean="0"/>
              <a:t> её повреждения. </a:t>
            </a:r>
          </a:p>
          <a:p>
            <a:r>
              <a:rPr lang="ru-RU" dirty="0" smtClean="0"/>
              <a:t>Некроз проявляется в </a:t>
            </a:r>
            <a:r>
              <a:rPr lang="ru-RU" u="sng" dirty="0" smtClean="0"/>
              <a:t>набухании, денатурации</a:t>
            </a:r>
            <a:r>
              <a:rPr lang="ru-RU" u="sng" dirty="0"/>
              <a:t> </a:t>
            </a:r>
            <a:r>
              <a:rPr lang="ru-RU" u="sng" dirty="0" smtClean="0"/>
              <a:t>и коагуляции цитоплазматических белков, разрушении клеточных органелл и, наконец, всей клетки. </a:t>
            </a:r>
          </a:p>
          <a:p>
            <a:r>
              <a:rPr lang="ru-RU" b="1" i="1" dirty="0" smtClean="0"/>
              <a:t>Причины, вызывающие некроз: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действие экзогенных факторов</a:t>
            </a:r>
            <a:r>
              <a:rPr lang="ru-RU" dirty="0" smtClean="0"/>
              <a:t>( физических, химических, биогенных – патогенные факторы: вирусы, бактерии и т.д.)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действие эндогенных факторов </a:t>
            </a:r>
            <a:r>
              <a:rPr lang="ru-RU" dirty="0" smtClean="0"/>
              <a:t>(прекращение кровоснабжения, аутоиммунные процессы, нарушение трофики в результате дистрофических процессов)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427168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Некроз проходит ряд стадий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1600" dirty="0" smtClean="0"/>
              <a:t>1)</a:t>
            </a:r>
            <a:r>
              <a:rPr lang="ru-RU" sz="1600" b="1" dirty="0" smtClean="0"/>
              <a:t>	Паранекроз</a:t>
            </a:r>
            <a:r>
              <a:rPr lang="ru-RU" sz="1600" dirty="0" smtClean="0"/>
              <a:t> </a:t>
            </a:r>
            <a:r>
              <a:rPr lang="ru-RU" sz="1600" dirty="0"/>
              <a:t>(от греч. </a:t>
            </a:r>
            <a:r>
              <a:rPr lang="ru-RU" sz="1600" dirty="0" err="1"/>
              <a:t>para</a:t>
            </a:r>
            <a:r>
              <a:rPr lang="ru-RU" sz="1600" dirty="0"/>
              <a:t> — около + некроз) — </a:t>
            </a:r>
            <a:r>
              <a:rPr lang="ru-RU" sz="1600" dirty="0" smtClean="0">
                <a:solidFill>
                  <a:srgbClr val="FF0000"/>
                </a:solidFill>
              </a:rPr>
              <a:t>обратимые реакции</a:t>
            </a:r>
            <a:r>
              <a:rPr lang="ru-RU" sz="1600" dirty="0" smtClean="0"/>
              <a:t>, похожие на некротические изменения, но </a:t>
            </a:r>
            <a:r>
              <a:rPr lang="ru-RU" sz="1600" dirty="0" err="1" smtClean="0"/>
              <a:t>восстанавливающиеся</a:t>
            </a:r>
            <a:r>
              <a:rPr lang="ru-RU" sz="1600" dirty="0" smtClean="0"/>
              <a:t>. </a:t>
            </a:r>
          </a:p>
          <a:p>
            <a:pPr marL="514350" indent="-514350">
              <a:buNone/>
            </a:pPr>
            <a:r>
              <a:rPr lang="ru-RU" sz="1600" dirty="0"/>
              <a:t>	</a:t>
            </a:r>
            <a:r>
              <a:rPr lang="ru-RU" sz="1600" dirty="0" smtClean="0"/>
              <a:t>Проявляются: </a:t>
            </a:r>
            <a:r>
              <a:rPr lang="ru-RU" sz="1600" dirty="0"/>
              <a:t>в уменьшении степени дисперсности коллоидов цитоплазмы и ядра, сдвиге реакции ядра и цитоплазмы в кислую сторону, </a:t>
            </a:r>
            <a:r>
              <a:rPr lang="ru-RU" sz="1600" dirty="0" smtClean="0"/>
              <a:t> диффузном </a:t>
            </a:r>
            <a:r>
              <a:rPr lang="ru-RU" sz="1600" dirty="0" err="1"/>
              <a:t>прокрашивании</a:t>
            </a:r>
            <a:r>
              <a:rPr lang="ru-RU" sz="1600" dirty="0"/>
              <a:t> ядра и цитоплазмы прижизненными красителями, повышении вязкости коллоидов клетки и освобождении из последней ионов калия, фосфатов и накоплении ионов натрия и хлора</a:t>
            </a:r>
            <a:r>
              <a:rPr lang="ru-RU" sz="1600" dirty="0" smtClean="0"/>
              <a:t>.</a:t>
            </a:r>
          </a:p>
          <a:p>
            <a:pPr marL="514350" indent="-514350">
              <a:buNone/>
            </a:pPr>
            <a:r>
              <a:rPr lang="ru-RU" sz="1600" dirty="0"/>
              <a:t>	</a:t>
            </a:r>
            <a:r>
              <a:rPr lang="ru-RU" sz="1600" u="sng" dirty="0" smtClean="0"/>
              <a:t>После </a:t>
            </a:r>
            <a:r>
              <a:rPr lang="ru-RU" sz="1600" u="sng" dirty="0"/>
              <a:t>прекращения патогенного воздействия структура и функция клетки восстанавливаются, что принципиально отличает паранекроз от некроза </a:t>
            </a:r>
            <a:r>
              <a:rPr lang="ru-RU" sz="1600" dirty="0" smtClean="0"/>
              <a:t>(Д</a:t>
            </a:r>
            <a:r>
              <a:rPr lang="ru-RU" sz="1600" dirty="0"/>
              <a:t>. Н. </a:t>
            </a:r>
            <a:r>
              <a:rPr lang="ru-RU" sz="1600" dirty="0" smtClean="0"/>
              <a:t>Насонов </a:t>
            </a:r>
            <a:r>
              <a:rPr lang="ru-RU" sz="1600" dirty="0"/>
              <a:t>и В. Я. </a:t>
            </a:r>
            <a:r>
              <a:rPr lang="ru-RU" sz="1600" dirty="0" smtClean="0"/>
              <a:t>Александров). </a:t>
            </a:r>
          </a:p>
          <a:p>
            <a:pPr marL="514350" indent="-514350">
              <a:buNone/>
            </a:pPr>
            <a:r>
              <a:rPr lang="ru-RU" sz="1600" dirty="0" smtClean="0"/>
              <a:t>2) 	</a:t>
            </a:r>
            <a:r>
              <a:rPr lang="ru-RU" sz="1600" b="1" dirty="0" smtClean="0"/>
              <a:t>Некробиоз 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rgbClr val="FF0000"/>
                </a:solidFill>
              </a:rPr>
              <a:t>необратимые  дистрофические изменения в клетке</a:t>
            </a:r>
            <a:r>
              <a:rPr lang="ru-RU" sz="1600" dirty="0" smtClean="0"/>
              <a:t>, которые предшествуют её некрозу. Некробиоз сопровождается нарушениями в клетке обмена веществ, что может приводить к жировому или иному перерождению клетки. </a:t>
            </a:r>
          </a:p>
          <a:p>
            <a:pPr marL="514350" indent="-514350">
              <a:buNone/>
            </a:pPr>
            <a:r>
              <a:rPr lang="ru-RU" sz="1600" dirty="0" smtClean="0"/>
              <a:t>	Наиболее характерные признаки некробиоза — это изменения клеточного ядра в виде 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кариопикноза</a:t>
            </a:r>
            <a:r>
              <a:rPr lang="ru-RU" sz="1600" b="1" i="1" dirty="0" smtClean="0">
                <a:solidFill>
                  <a:srgbClr val="FF0000"/>
                </a:solidFill>
              </a:rPr>
              <a:t>, 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кариорексиса</a:t>
            </a:r>
            <a:r>
              <a:rPr lang="ru-RU" sz="1600" b="1" i="1" dirty="0" smtClean="0">
                <a:solidFill>
                  <a:srgbClr val="FF0000"/>
                </a:solidFill>
              </a:rPr>
              <a:t> и 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кариолизиса</a:t>
            </a:r>
            <a:r>
              <a:rPr lang="ru-RU" sz="1600" dirty="0" smtClean="0"/>
              <a:t>, а также изменения цитоплазмы в виде нарушения её вязкости и дезорганизации ферментативных систем клетки. При некробиозе, как правило, отмечается</a:t>
            </a:r>
            <a:r>
              <a:rPr lang="ru-RU" sz="1600" u="sng" dirty="0" smtClean="0"/>
              <a:t> </a:t>
            </a:r>
            <a:r>
              <a:rPr lang="ru-RU" sz="1600" u="sng" dirty="0" err="1" smtClean="0"/>
              <a:t>метахромазия</a:t>
            </a:r>
            <a:r>
              <a:rPr lang="ru-RU" sz="1600" u="sng" dirty="0" smtClean="0"/>
              <a:t> гистологических окрасок.</a:t>
            </a:r>
          </a:p>
          <a:p>
            <a:pPr marL="514350" indent="-514350">
              <a:buNone/>
            </a:pPr>
            <a:r>
              <a:rPr lang="ru-RU" sz="1600" dirty="0" smtClean="0"/>
              <a:t>3)	</a:t>
            </a:r>
            <a:r>
              <a:rPr lang="ru-RU" sz="1600" b="1" dirty="0" smtClean="0"/>
              <a:t>Смерть клетки </a:t>
            </a:r>
            <a:r>
              <a:rPr lang="ru-RU" sz="1600" dirty="0" smtClean="0"/>
              <a:t>–</a:t>
            </a:r>
            <a:r>
              <a:rPr lang="ru-RU" sz="1600" b="1" dirty="0" smtClean="0"/>
              <a:t> </a:t>
            </a:r>
            <a:r>
              <a:rPr lang="ru-RU" sz="1600" dirty="0" smtClean="0"/>
              <a:t>полное разрушение клетки (плазмолеммы, органелл, ядра и т.д.)</a:t>
            </a:r>
          </a:p>
          <a:p>
            <a:pPr marL="514350" indent="-514350">
              <a:buNone/>
            </a:pPr>
            <a:r>
              <a:rPr lang="ru-RU" sz="1600" dirty="0" smtClean="0"/>
              <a:t>4)	</a:t>
            </a:r>
            <a:r>
              <a:rPr lang="ru-RU" sz="1600" b="1" dirty="0" err="1" smtClean="0"/>
              <a:t>Аутолиз</a:t>
            </a:r>
            <a:r>
              <a:rPr lang="ru-RU" sz="1600" b="1" dirty="0" smtClean="0"/>
              <a:t> и воспалительная реакция </a:t>
            </a:r>
            <a:r>
              <a:rPr lang="ru-RU" sz="1600" dirty="0" smtClean="0"/>
              <a:t>– </a:t>
            </a:r>
            <a:r>
              <a:rPr lang="ru-RU" sz="1600" u="sng" dirty="0" smtClean="0"/>
              <a:t>саморастворение живых клеток и тканей под действием их собственных гидролитических ферментов</a:t>
            </a:r>
            <a:r>
              <a:rPr lang="ru-RU" sz="1600" dirty="0" smtClean="0"/>
              <a:t>, разрушающих структурные молекулы. </a:t>
            </a:r>
            <a:r>
              <a:rPr lang="ru-RU" sz="1600" u="sng" dirty="0" smtClean="0"/>
              <a:t>Участок некроза подвергается атаке лейкоцитов – развивается воспалительная реакция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nebolet.com/medimg/content/distrofija-pecheni-zhirov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42728" cy="55892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Дистрофические и некробиотические изменения в печени человека</a:t>
            </a:r>
            <a:endParaRPr lang="ru-RU" sz="2800" dirty="0"/>
          </a:p>
        </p:txBody>
      </p:sp>
      <p:pic>
        <p:nvPicPr>
          <p:cNvPr id="1034" name="Picture 10" descr="http://www.gastroportal.ru/images/melk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3528392" cy="263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.c.photoshelter.com/img-get/I0000rA0su_HHDTQ/s/600/600/861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968552" cy="37346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260648"/>
            <a:ext cx="7859216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Некроз миокарда (инфаркт)</a:t>
            </a:r>
            <a:endParaRPr lang="ru-RU" dirty="0"/>
          </a:p>
        </p:txBody>
      </p:sp>
      <p:pic>
        <p:nvPicPr>
          <p:cNvPr id="4" name="Picture 2" descr="http://dommedika.com/phisiology/Pic/418.jpg"/>
          <p:cNvPicPr>
            <a:picLocks noChangeAspect="1" noChangeArrowheads="1"/>
          </p:cNvPicPr>
          <p:nvPr/>
        </p:nvPicPr>
        <p:blipFill>
          <a:blip r:embed="rId3" cstate="print"/>
          <a:srcRect t="19953"/>
          <a:stretch>
            <a:fillRect/>
          </a:stretch>
        </p:blipFill>
        <p:spPr bwMode="auto">
          <a:xfrm>
            <a:off x="5076056" y="3997398"/>
            <a:ext cx="3829050" cy="259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u-RU" dirty="0" smtClean="0"/>
              <a:t>Инфаркт легких при курении</a:t>
            </a:r>
            <a:endParaRPr lang="ru-RU" dirty="0"/>
          </a:p>
        </p:txBody>
      </p:sp>
      <p:pic>
        <p:nvPicPr>
          <p:cNvPr id="19458" name="Picture 2" descr="http://broshu-kurit.ru/legkie/legrkiye-kurjashego-i-zdorovogo-mertveca.jpg"/>
          <p:cNvPicPr>
            <a:picLocks noChangeAspect="1" noChangeArrowheads="1"/>
          </p:cNvPicPr>
          <p:nvPr/>
        </p:nvPicPr>
        <p:blipFill>
          <a:blip r:embed="rId2" cstate="print"/>
          <a:srcRect b="11494"/>
          <a:stretch>
            <a:fillRect/>
          </a:stretch>
        </p:blipFill>
        <p:spPr bwMode="auto">
          <a:xfrm>
            <a:off x="861392" y="2132856"/>
            <a:ext cx="72390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Программируемая клеточная смерть (</a:t>
            </a:r>
            <a:r>
              <a:rPr lang="ru-RU" sz="3600" dirty="0" err="1" smtClean="0"/>
              <a:t>апоптоз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Апоптоз</a:t>
            </a:r>
            <a:r>
              <a:rPr lang="ru-RU" b="1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др.-греч</a:t>
            </a:r>
            <a:r>
              <a:rPr lang="ru-RU" dirty="0" smtClean="0"/>
              <a:t>. </a:t>
            </a:r>
            <a:r>
              <a:rPr lang="ru-RU" dirty="0" err="1" smtClean="0"/>
              <a:t>ἀπόπτωσις </a:t>
            </a:r>
            <a:r>
              <a:rPr lang="ru-RU" dirty="0" smtClean="0"/>
              <a:t>— опадание листьев) — регулируемый процесс программируемой клеточной гибели, в результате которого </a:t>
            </a:r>
            <a:r>
              <a:rPr lang="ru-RU" u="sng" dirty="0" smtClean="0"/>
              <a:t>клетка распадается на отдельные </a:t>
            </a:r>
            <a:r>
              <a:rPr lang="ru-RU" u="sng" dirty="0" err="1" smtClean="0"/>
              <a:t>апоптотические</a:t>
            </a:r>
            <a:r>
              <a:rPr lang="ru-RU" u="sng" dirty="0" smtClean="0"/>
              <a:t> тельца, ограниченные плазматической мембраной. </a:t>
            </a:r>
          </a:p>
          <a:p>
            <a:r>
              <a:rPr lang="ru-RU" dirty="0" smtClean="0"/>
              <a:t>Фрагменты погибшей клетки обычно очень быстро (в среднем за 90 минут) </a:t>
            </a:r>
            <a:r>
              <a:rPr lang="ru-RU" u="sng" dirty="0" err="1" smtClean="0"/>
              <a:t>фагоцитируются</a:t>
            </a:r>
            <a:r>
              <a:rPr lang="ru-RU" u="sng" dirty="0" smtClean="0"/>
              <a:t> макрофагами либо соседними клетками, минуя развитие воспалительной реакции. </a:t>
            </a:r>
          </a:p>
          <a:p>
            <a:r>
              <a:rPr lang="ru-RU" dirty="0" smtClean="0"/>
              <a:t>Одной из основных функций </a:t>
            </a:r>
            <a:r>
              <a:rPr lang="ru-RU" dirty="0" err="1" smtClean="0"/>
              <a:t>апоптоза</a:t>
            </a:r>
            <a:r>
              <a:rPr lang="ru-RU" dirty="0" smtClean="0"/>
              <a:t> является уничтожение дефектных (повреждённых, мутантных, инфицированных) клеток.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норме </a:t>
            </a:r>
            <a:r>
              <a:rPr lang="ru-RU" dirty="0" err="1" smtClean="0"/>
              <a:t>апоптоз</a:t>
            </a:r>
            <a:r>
              <a:rPr lang="ru-RU" dirty="0" smtClean="0"/>
              <a:t> участвует в </a:t>
            </a:r>
            <a:r>
              <a:rPr lang="ru-RU" u="sng" dirty="0" smtClean="0"/>
              <a:t>процессах дифференциации и морфогенеза, в поддержании клеточного гомеостаза, в обеспечении важных аспектов развития</a:t>
            </a:r>
            <a:r>
              <a:rPr lang="ru-RU" dirty="0" smtClean="0"/>
              <a:t> и функционирования иммунной системы. </a:t>
            </a:r>
          </a:p>
          <a:p>
            <a:r>
              <a:rPr lang="ru-RU" u="sng" dirty="0" err="1" smtClean="0"/>
              <a:t>Апоптоз</a:t>
            </a:r>
            <a:r>
              <a:rPr lang="ru-RU" u="sng" dirty="0" smtClean="0"/>
              <a:t> характерен для всех эукариот</a:t>
            </a:r>
            <a:r>
              <a:rPr lang="ru-RU" dirty="0" smtClean="0"/>
              <a:t>, начиная от одноклеточных простейших и вплоть до высших организмов.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823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История исследования </a:t>
            </a:r>
            <a:r>
              <a:rPr lang="ru-RU" sz="3600" dirty="0" err="1" smtClean="0"/>
              <a:t>апоптоза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Термин «</a:t>
            </a:r>
            <a:r>
              <a:rPr lang="ru-RU" dirty="0" err="1" smtClean="0"/>
              <a:t>апоптоз</a:t>
            </a:r>
            <a:r>
              <a:rPr lang="ru-RU" dirty="0" smtClean="0"/>
              <a:t>» был впервые применен в </a:t>
            </a:r>
            <a:r>
              <a:rPr lang="ru-RU" dirty="0" smtClean="0">
                <a:solidFill>
                  <a:srgbClr val="FF0000"/>
                </a:solidFill>
              </a:rPr>
              <a:t>1972 </a:t>
            </a:r>
            <a:r>
              <a:rPr lang="ru-RU" dirty="0" smtClean="0"/>
              <a:t>году в работе британских учёных — </a:t>
            </a:r>
            <a:r>
              <a:rPr lang="ru-RU" dirty="0" smtClean="0">
                <a:solidFill>
                  <a:srgbClr val="FF0000"/>
                </a:solidFill>
              </a:rPr>
              <a:t>Дж. Керра, Э. </a:t>
            </a:r>
            <a:r>
              <a:rPr lang="ru-RU" dirty="0" err="1" smtClean="0">
                <a:solidFill>
                  <a:srgbClr val="FF0000"/>
                </a:solidFill>
              </a:rPr>
              <a:t>Уайли</a:t>
            </a:r>
            <a:r>
              <a:rPr lang="ru-RU" dirty="0" smtClean="0">
                <a:solidFill>
                  <a:srgbClr val="FF0000"/>
                </a:solidFill>
              </a:rPr>
              <a:t> и А. </a:t>
            </a:r>
            <a:r>
              <a:rPr lang="ru-RU" dirty="0" err="1" smtClean="0">
                <a:solidFill>
                  <a:srgbClr val="FF0000"/>
                </a:solidFill>
              </a:rPr>
              <a:t>Керри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Впервые генетические и молекулярные механизмы </a:t>
            </a:r>
            <a:r>
              <a:rPr lang="ru-RU" dirty="0" err="1" smtClean="0"/>
              <a:t>апоптоза</a:t>
            </a:r>
            <a:r>
              <a:rPr lang="ru-RU" dirty="0" smtClean="0"/>
              <a:t> изучили </a:t>
            </a:r>
            <a:r>
              <a:rPr lang="ru-RU" dirty="0" smtClean="0">
                <a:solidFill>
                  <a:srgbClr val="FF0000"/>
                </a:solidFill>
              </a:rPr>
              <a:t>С. </a:t>
            </a:r>
            <a:r>
              <a:rPr lang="ru-RU" dirty="0" err="1" smtClean="0">
                <a:solidFill>
                  <a:srgbClr val="FF0000"/>
                </a:solidFill>
              </a:rPr>
              <a:t>Бреннер</a:t>
            </a:r>
            <a:r>
              <a:rPr lang="ru-RU" dirty="0" smtClean="0">
                <a:solidFill>
                  <a:srgbClr val="FF0000"/>
                </a:solidFill>
              </a:rPr>
              <a:t>, Дж. </a:t>
            </a:r>
            <a:r>
              <a:rPr lang="ru-RU" dirty="0" err="1" smtClean="0">
                <a:solidFill>
                  <a:srgbClr val="FF0000"/>
                </a:solidFill>
              </a:rPr>
              <a:t>Салстон</a:t>
            </a:r>
            <a:r>
              <a:rPr lang="ru-RU" dirty="0" smtClean="0">
                <a:solidFill>
                  <a:srgbClr val="FF0000"/>
                </a:solidFill>
              </a:rPr>
              <a:t> и Р. </a:t>
            </a:r>
            <a:r>
              <a:rPr lang="ru-RU" dirty="0" err="1" smtClean="0">
                <a:solidFill>
                  <a:srgbClr val="FF0000"/>
                </a:solidFill>
              </a:rPr>
              <a:t>Хорвиц</a:t>
            </a:r>
            <a:r>
              <a:rPr lang="ru-RU" dirty="0" smtClean="0"/>
              <a:t>, за что в </a:t>
            </a:r>
            <a:r>
              <a:rPr lang="ru-RU" dirty="0" smtClean="0">
                <a:solidFill>
                  <a:srgbClr val="FF0000"/>
                </a:solidFill>
              </a:rPr>
              <a:t>2002 </a:t>
            </a:r>
            <a:r>
              <a:rPr lang="ru-RU" dirty="0" smtClean="0"/>
              <a:t>году были удостоены Нобелевской премии по физиологии и медицине. </a:t>
            </a:r>
          </a:p>
          <a:p>
            <a:r>
              <a:rPr lang="ru-RU" dirty="0" smtClean="0"/>
              <a:t>В настоящее время эти данные широко используются в медицине </a:t>
            </a:r>
            <a:r>
              <a:rPr lang="ru-RU" u="sng" dirty="0" smtClean="0"/>
              <a:t>при диагностике и лечении онкологических, аутоиммунных и </a:t>
            </a:r>
            <a:r>
              <a:rPr lang="ru-RU" u="sng" dirty="0" err="1" smtClean="0"/>
              <a:t>нейродегенеративных</a:t>
            </a:r>
            <a:r>
              <a:rPr lang="ru-RU" u="sng" dirty="0" smtClean="0"/>
              <a:t> заболеваний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Установлено, что в организме среднестатистического взрослого человека в результате </a:t>
            </a:r>
            <a:r>
              <a:rPr lang="ru-RU" dirty="0" err="1" smtClean="0"/>
              <a:t>апоптоза</a:t>
            </a:r>
            <a:r>
              <a:rPr lang="ru-RU" dirty="0" smtClean="0"/>
              <a:t> погибает </a:t>
            </a:r>
            <a:r>
              <a:rPr lang="ru-RU" u="sng" dirty="0" smtClean="0"/>
              <a:t>ежедневно порядка 50—70 миллиардов клеток</a:t>
            </a:r>
            <a:r>
              <a:rPr lang="ru-RU" dirty="0" smtClean="0"/>
              <a:t>. Для среднестатистического ребёнка в возрасте от 8 до 14 лет число клеток, погибших путём </a:t>
            </a:r>
            <a:r>
              <a:rPr lang="ru-RU" dirty="0" err="1" smtClean="0"/>
              <a:t>апоптоза</a:t>
            </a:r>
            <a:r>
              <a:rPr lang="ru-RU" dirty="0" smtClean="0"/>
              <a:t>, составляет порядка </a:t>
            </a:r>
            <a:r>
              <a:rPr lang="ru-RU" u="sng" dirty="0" smtClean="0"/>
              <a:t>20—30 миллионов</a:t>
            </a:r>
            <a:r>
              <a:rPr lang="en-US" u="sng" dirty="0" smtClean="0"/>
              <a:t> </a:t>
            </a:r>
            <a:r>
              <a:rPr lang="ru-RU" u="sng" dirty="0" smtClean="0"/>
              <a:t>в день</a:t>
            </a:r>
            <a:r>
              <a:rPr lang="ru-RU" dirty="0" smtClean="0"/>
              <a:t>. При этом восполнение утраченных клеток обеспечивается за счёт </a:t>
            </a:r>
            <a:r>
              <a:rPr lang="ru-RU" u="sng" dirty="0" smtClean="0"/>
              <a:t>пролиферации — увеличения клеточной популяции путём деления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491</Words>
  <Application>Microsoft Office PowerPoint</Application>
  <PresentationFormat>Экран (4:3)</PresentationFormat>
  <Paragraphs>88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Клеточная гибель. Некроз и апоптоз клеток.</vt:lpstr>
      <vt:lpstr>Цель лекции- дать представление о видах клеточной смерти (некрозе, апоптозе, аутофагии), причинах, факторах и  механизмах гибели клетки</vt:lpstr>
      <vt:lpstr>Некроз</vt:lpstr>
      <vt:lpstr>Некроз проходит ряд стадий</vt:lpstr>
      <vt:lpstr>Дистрофические и некробиотические изменения в печени человека</vt:lpstr>
      <vt:lpstr>Некроз миокарда (инфаркт)</vt:lpstr>
      <vt:lpstr>Инфаркт легких при курении</vt:lpstr>
      <vt:lpstr>Программируемая клеточная смерть (апоптоз)</vt:lpstr>
      <vt:lpstr>История исследования апоптоза</vt:lpstr>
      <vt:lpstr>Морфология апоптоза</vt:lpstr>
      <vt:lpstr>Морфологические отличия апоптоза и некроза</vt:lpstr>
      <vt:lpstr>Презентация PowerPoint</vt:lpstr>
      <vt:lpstr>Роль апоптоза в многоклеточном организме</vt:lpstr>
      <vt:lpstr>Апоптоз и процессы метаморфоза у амфибий</vt:lpstr>
      <vt:lpstr>Патологии, обусловленные нарушениями апоптоза</vt:lpstr>
      <vt:lpstr>Презентация PowerPoint</vt:lpstr>
      <vt:lpstr>Механизмы генетической программы клеточной смерти - апоптоза</vt:lpstr>
      <vt:lpstr>Презентация PowerPoint</vt:lpstr>
      <vt:lpstr>Одна из моделей развития апоптоза при отсутствии трофического фактора </vt:lpstr>
      <vt:lpstr>Презентация PowerPoint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Клеточная гибель. Некроз и апоптоз клеток.</dc:title>
  <dc:creator>user</dc:creator>
  <cp:lastModifiedBy>Шалахметова Тамара</cp:lastModifiedBy>
  <cp:revision>46</cp:revision>
  <dcterms:created xsi:type="dcterms:W3CDTF">2015-12-07T10:46:24Z</dcterms:created>
  <dcterms:modified xsi:type="dcterms:W3CDTF">2019-09-11T05:51:45Z</dcterms:modified>
</cp:coreProperties>
</file>